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90" r:id="rId3"/>
    <p:sldId id="291" r:id="rId4"/>
    <p:sldId id="292" r:id="rId5"/>
    <p:sldId id="347" r:id="rId6"/>
    <p:sldId id="314" r:id="rId7"/>
    <p:sldId id="315" r:id="rId8"/>
    <p:sldId id="316" r:id="rId9"/>
    <p:sldId id="346" r:id="rId10"/>
    <p:sldId id="318" r:id="rId11"/>
    <p:sldId id="319" r:id="rId12"/>
    <p:sldId id="320" r:id="rId13"/>
    <p:sldId id="337" r:id="rId14"/>
    <p:sldId id="344" r:id="rId15"/>
    <p:sldId id="345" r:id="rId16"/>
    <p:sldId id="323" r:id="rId17"/>
    <p:sldId id="324" r:id="rId18"/>
    <p:sldId id="325" r:id="rId19"/>
    <p:sldId id="326" r:id="rId20"/>
    <p:sldId id="343" r:id="rId21"/>
    <p:sldId id="328" r:id="rId22"/>
    <p:sldId id="329" r:id="rId23"/>
    <p:sldId id="338" r:id="rId24"/>
    <p:sldId id="330" r:id="rId25"/>
    <p:sldId id="333" r:id="rId26"/>
    <p:sldId id="331" r:id="rId27"/>
    <p:sldId id="332" r:id="rId28"/>
    <p:sldId id="334" r:id="rId29"/>
    <p:sldId id="339" r:id="rId30"/>
    <p:sldId id="335" r:id="rId31"/>
    <p:sldId id="340" r:id="rId32"/>
    <p:sldId id="348" r:id="rId33"/>
    <p:sldId id="342" r:id="rId34"/>
    <p:sldId id="313" r:id="rId35"/>
    <p:sldId id="305" r:id="rId36"/>
    <p:sldId id="31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0200"/>
    <a:srgbClr val="892F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80" autoAdjust="0"/>
    <p:restoredTop sz="94660"/>
  </p:normalViewPr>
  <p:slideViewPr>
    <p:cSldViewPr snapToGrid="0">
      <p:cViewPr varScale="1">
        <p:scale>
          <a:sx n="91" d="100"/>
          <a:sy n="91" d="100"/>
        </p:scale>
        <p:origin x="216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B4631-7459-450C-8AFF-44E7ADC3F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1963A9-601C-4B23-ACBB-F1C8F9B26C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F331B-EE14-46BD-9F1F-1A01F8FFC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9D5F8-80AE-440C-ADCE-99DEBDD1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0C82F3-881F-47C8-BCB1-2B3CC3D9E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79700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D32EE-0563-4D08-B4C1-B79D6F5D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73B173-F2E4-476B-B867-80CF290E9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8D615-337F-4359-B3AB-F3AC22FAB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EC763-210A-4DA5-AA67-60F71E837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0A59F-FB28-4BCD-BAB7-76082D6F2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16160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49A96A-4777-47E1-8BFD-76FF6DA06A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6BC4EE-DF87-45FA-BCC0-D760717A21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8D103-5F41-46FD-B3A2-080CD0395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ECD03-D72E-48AE-8528-1AD4C1456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72085-7813-4141-91FF-5441EEAD7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47413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95F52-8536-40B4-B060-BC0EE6F40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03CF7-E4D3-4435-BE2F-D5819F447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C6DE8-7606-46AC-8976-371D83E16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2B4DDC-7513-49B5-B897-D8997FE54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76DE6-9D4B-4439-9125-9E25FE864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46572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0DF4B-8F18-48F1-8DD8-095B924E7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CA48B-575B-4DBB-BD18-E28213475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9FCC7-990C-46CA-A2B5-3DA5C4ED3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1155F-EB2E-4A4D-9636-9E2ED2D67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547FC-D906-48EF-B753-88EDABAD7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34211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FB40D-A9C9-4FAA-A81D-B109E72C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7F7DB-41FE-40D3-B90A-37E5DABD8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FEE090-D3DA-44AA-AE0C-2422F14EBD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56FFC-DB03-472A-8549-4909A6B69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1300E-9CB2-4D60-BAB5-7D02A0F62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014DCC-9280-4021-AFB6-6A5E60396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8655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9F7F6-5A5C-42F6-861B-9336BA36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63F36-949D-48A4-946F-71742723A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80632D-739A-491B-B403-B5A4F52C4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96794B-F408-443D-93F9-1C54C4D085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74933A-786E-4E65-8652-6CE939739B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BD3B4-02EC-4F30-8E22-0EE5C28C3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99C75-3DCC-4904-8CEA-243613A2B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32F031-E705-4F3E-861C-62429CEA6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66229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947F7-A590-4684-8D8A-7E9E54B6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2B4DA4-95B9-485D-B0B4-B99B719AC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815BB2-37CA-4805-B7B9-2BB8E1D4D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9BC3C5-F545-4A34-BF77-DF27C57B0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65647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85EF07-F3FD-4295-B572-F2AE1B03C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9521FE-0441-41E1-B024-804E7B1B7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810D5-6095-4FBB-83E1-AE1189BCD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21287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B30D7-ED05-4B16-9E08-68CCE4D10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83D3B-2893-4DE8-AD5B-8BFEA9CD9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3FDBF-3F89-41BB-8E7A-3589566CC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62E3D9-9F64-47F8-BD21-5A430F224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94A02B-AE2E-42DE-9680-CABF6E131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14828-9C80-49EF-A026-57609B4B3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08712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214CD-E985-4DFF-9FE6-EC8C2A90C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3FAE16-EFA9-4717-89B0-E68DCC72E4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FB703-F0ED-404D-833D-E82E9448E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2381C7-7284-4762-8307-7586CF6C2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F15DB-CEDB-48DB-A0C7-D3FBA25E4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73507-19D6-4361-AEF2-7DCE9551E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5147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17CD98-763E-48A1-959F-F35023BAD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66A78-036B-4F24-A50E-2FFFC15AE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C4A70-732A-445D-8DE9-A8B65ACBDF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F2CF4-5AB9-4B10-B8D3-67FE969C935E}" type="datetimeFigureOut">
              <a:rPr lang="en-CA" smtClean="0"/>
              <a:t>2019-05-29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9C4AB-1F0B-47C8-8481-7AC4C8B774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089AE-28A8-4707-B82A-D27457EE7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05E78-9577-45F3-BE31-BC6F7FF01333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0253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martcontractsecurity.github.io/SWC-registry/" TargetMode="External"/><Relationship Id="rId5" Type="http://schemas.openxmlformats.org/officeDocument/2006/relationships/hyperlink" Target="https://dasp.co/" TargetMode="External"/><Relationship Id="rId4" Type="http://schemas.openxmlformats.org/officeDocument/2006/relationships/hyperlink" Target="https://consensys.github.io/smart-contract-best-practices/known_attacks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zupzup.org/smart-contract-interaction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zeppelinos.org/proxy-pattern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hyperlink" Target="https://github.com/NoahMarconi/upgradeStrategies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46B3F1-51E2-43E0-B3A4-7A9D1DA7DF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49"/>
          <a:stretch/>
        </p:blipFill>
        <p:spPr>
          <a:xfrm flipH="1">
            <a:off x="-13650" y="13647"/>
            <a:ext cx="12228393" cy="687847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90C4244-C395-4F70-A636-BC46FE99446F}"/>
              </a:ext>
            </a:extLst>
          </p:cNvPr>
          <p:cNvSpPr/>
          <p:nvPr/>
        </p:nvSpPr>
        <p:spPr>
          <a:xfrm>
            <a:off x="-13650" y="0"/>
            <a:ext cx="12228393" cy="6892119"/>
          </a:xfrm>
          <a:prstGeom prst="rect">
            <a:avLst/>
          </a:prstGeom>
          <a:solidFill>
            <a:srgbClr val="310B3D">
              <a:alpha val="4196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B1099F-5AD6-4EA7-8D05-6340485EDD4E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0" dirty="0">
                <a:effectLst/>
              </a:rPr>
              <a:t> 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1AE7A3-2E64-4731-B514-13F9BDA9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1</a:t>
            </a:fld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7D23DC-32E4-4B56-833D-1D6DBB0090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100" y="5265615"/>
            <a:ext cx="1442505" cy="13739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1623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10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EC8AEE8-948D-6D4B-9993-CCC8D756CF43}"/>
              </a:ext>
            </a:extLst>
          </p:cNvPr>
          <p:cNvSpPr/>
          <p:nvPr/>
        </p:nvSpPr>
        <p:spPr>
          <a:xfrm>
            <a:off x="0" y="3241344"/>
            <a:ext cx="12056012" cy="3477875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 </a:t>
            </a:r>
            <a:r>
              <a:rPr lang="en-CA" sz="2200" dirty="0" err="1">
                <a:solidFill>
                  <a:srgbClr val="6A9955"/>
                </a:solidFill>
                <a:latin typeface="Menlo" panose="020B0609030804020204" pitchFamily="49" charset="0"/>
              </a:rPr>
              <a:t>Globals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----------*/</a:t>
            </a:r>
          </a:p>
          <a:p>
            <a:endParaRPr lang="en-CA" sz="2200" dirty="0">
              <a:solidFill>
                <a:srgbClr val="6A9955"/>
              </a:solidFill>
              <a:latin typeface="Menlo" panose="020B0609030804020204" pitchFamily="49" charset="0"/>
            </a:endParaRPr>
          </a:p>
          <a:p>
            <a:r>
              <a:rPr lang="en-CA" sz="2000" dirty="0">
                <a:solidFill>
                  <a:srgbClr val="6A9955"/>
                </a:solidFill>
                <a:latin typeface="Menlo" panose="020B0609030804020204" pitchFamily="49" charset="0"/>
              </a:rPr>
              <a:t>// (GMT) Thursday, July 15, 2021 0:00:00.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400" dirty="0">
                <a:solidFill>
                  <a:srgbClr val="4EC9B0"/>
                </a:solidFill>
                <a:latin typeface="Menlo" panose="020B0609030804020204" pitchFamily="49" charset="0"/>
              </a:rPr>
              <a:t>uint256</a:t>
            </a:r>
            <a:r>
              <a:rPr lang="en-CA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4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400" dirty="0">
                <a:solidFill>
                  <a:srgbClr val="569CD6"/>
                </a:solidFill>
                <a:latin typeface="Menlo" panose="020B0609030804020204" pitchFamily="49" charset="0"/>
              </a:rPr>
              <a:t>constant</a:t>
            </a:r>
            <a:r>
              <a:rPr lang="en-CA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lockEnd</a:t>
            </a:r>
            <a:r>
              <a:rPr lang="en-CA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CA" sz="2400" dirty="0">
                <a:solidFill>
                  <a:srgbClr val="B5CEA8"/>
                </a:solidFill>
                <a:latin typeface="Menlo" panose="020B0609030804020204" pitchFamily="49" charset="0"/>
              </a:rPr>
              <a:t>1626307200</a:t>
            </a:r>
            <a:r>
              <a:rPr lang="en-CA" sz="2400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</a:p>
          <a:p>
            <a:endParaRPr lang="en-CA" sz="2200" dirty="0">
              <a:solidFill>
                <a:srgbClr val="6A9955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// Locking logic contract.</a:t>
            </a:r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ILocking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private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locking; </a:t>
            </a:r>
          </a:p>
          <a:p>
            <a:endParaRPr lang="en-CA" sz="2200" dirty="0">
              <a:solidFill>
                <a:srgbClr val="6A9955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// Disable locking logic update flag.</a:t>
            </a:r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canUpdateLockingLogic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true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8F87F2-8B55-514A-BF92-7EDE27813E25}"/>
              </a:ext>
            </a:extLst>
          </p:cNvPr>
          <p:cNvSpPr/>
          <p:nvPr/>
        </p:nvSpPr>
        <p:spPr>
          <a:xfrm>
            <a:off x="1" y="1140562"/>
            <a:ext cx="12056012" cy="1785104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interface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4EC9B0"/>
                </a:solidFill>
                <a:latin typeface="Menlo" panose="020B0609030804020204" pitchFamily="49" charset="0"/>
              </a:rPr>
              <a:t>ILocking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canTransfer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sender,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uint256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value)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external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returns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446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11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2F72D4-B054-FD4D-AB18-99F01C12E7E9}"/>
              </a:ext>
            </a:extLst>
          </p:cNvPr>
          <p:cNvSpPr/>
          <p:nvPr/>
        </p:nvSpPr>
        <p:spPr>
          <a:xfrm>
            <a:off x="838200" y="196612"/>
            <a:ext cx="9556652" cy="6524863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 Locking Logic ----------*/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updateLockingContract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ILocking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newLocking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public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onlyMinter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require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canUpdateLockingLogic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en-CA" sz="2200" dirty="0">
                <a:solidFill>
                  <a:srgbClr val="CE9178"/>
                </a:solidFill>
                <a:latin typeface="Menlo" panose="020B0609030804020204" pitchFamily="49" charset="0"/>
              </a:rPr>
              <a:t>"Locking contract updates are disabled.”</a:t>
            </a:r>
          </a:p>
          <a:p>
            <a:r>
              <a:rPr lang="en-CA" sz="2200" dirty="0">
                <a:solidFill>
                  <a:srgbClr val="CE9178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locking =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newLocking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disableLockingLogicUpdate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public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onlyMinter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canUpdateLockingLogic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false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282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12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05494D5-31A8-F14E-98DA-1E21DF4898ED}"/>
              </a:ext>
            </a:extLst>
          </p:cNvPr>
          <p:cNvSpPr/>
          <p:nvPr/>
        </p:nvSpPr>
        <p:spPr>
          <a:xfrm>
            <a:off x="510798" y="1036103"/>
            <a:ext cx="10123044" cy="5170646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 Transfer overrides ----------*/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DCDCAA"/>
                </a:solidFill>
                <a:latin typeface="Menlo" panose="020B0609030804020204" pitchFamily="49" charset="0"/>
              </a:rPr>
              <a:t>transfer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to,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uint256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value)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public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returns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   // </a:t>
            </a:r>
            <a:r>
              <a:rPr lang="en-CA" sz="2200" dirty="0" err="1">
                <a:solidFill>
                  <a:srgbClr val="6A9955"/>
                </a:solidFill>
                <a:latin typeface="Menlo" panose="020B0609030804020204" pitchFamily="49" charset="0"/>
              </a:rPr>
              <a:t>solium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-disable-next-line security/no-block-members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if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block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.timestamp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&lt;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lockEnd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&amp;&amp; locked[</a:t>
            </a:r>
            <a:r>
              <a:rPr lang="en-CA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msg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.sender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]) {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    require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locking.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canTransfer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msg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.sender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, value),</a:t>
            </a:r>
          </a:p>
          <a:p>
            <a:r>
              <a:rPr lang="en-CA" sz="2200" dirty="0">
                <a:solidFill>
                  <a:srgbClr val="CE9178"/>
                </a:solidFill>
                <a:latin typeface="Menlo" panose="020B0609030804020204" pitchFamily="49" charset="0"/>
              </a:rPr>
              <a:t>            "Invalid transfer. Funds still locked."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super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transfer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(to, value);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497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C1A2D35-E475-46CA-AD9F-A79517AD9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84711" cy="686462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D7D0B66-61F8-4107-A538-E6EDA11EF226}"/>
              </a:ext>
            </a:extLst>
          </p:cNvPr>
          <p:cNvSpPr/>
          <p:nvPr/>
        </p:nvSpPr>
        <p:spPr>
          <a:xfrm>
            <a:off x="2862470" y="1016929"/>
            <a:ext cx="6520069" cy="3896139"/>
          </a:xfrm>
          <a:prstGeom prst="roundRect">
            <a:avLst>
              <a:gd name="adj" fmla="val 74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0CB39-1740-4794-95E8-B37411962D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57410"/>
            <a:ext cx="12192000" cy="2387600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Start Over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C024A67-366F-466F-86DF-D068ADC0E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91313"/>
            <a:ext cx="9144000" cy="1655762"/>
          </a:xfrm>
        </p:spPr>
        <p:txBody>
          <a:bodyPr/>
          <a:lstStyle/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  <a:t>Scorched earth: new contract, new address.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DA88EC-7904-4CC3-86FC-1A4264159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>
                <a:solidFill>
                  <a:schemeClr val="bg1"/>
                </a:solidFill>
              </a:rPr>
              <a:t>13</a:t>
            </a:fld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659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C7CA8E0-07AF-6341-B2D9-332CC2BC6790}"/>
              </a:ext>
            </a:extLst>
          </p:cNvPr>
          <p:cNvSpPr txBox="1"/>
          <p:nvPr/>
        </p:nvSpPr>
        <p:spPr>
          <a:xfrm>
            <a:off x="4447308" y="1059357"/>
            <a:ext cx="65652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Scenario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Launched a token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Errors  :(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14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B0789F-E584-436F-AAB3-79C2AC912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436256-C185-4792-B8C8-36596A83A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8" r="3873"/>
          <a:stretch/>
        </p:blipFill>
        <p:spPr>
          <a:xfrm rot="16200000">
            <a:off x="-1509642" y="1490730"/>
            <a:ext cx="6876913" cy="38576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6873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C7CA8E0-07AF-6341-B2D9-332CC2BC6790}"/>
              </a:ext>
            </a:extLst>
          </p:cNvPr>
          <p:cNvSpPr txBox="1"/>
          <p:nvPr/>
        </p:nvSpPr>
        <p:spPr>
          <a:xfrm>
            <a:off x="4447308" y="1059357"/>
            <a:ext cx="6565248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Scenario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Launched a token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Errors  :(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We were prepared :)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15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B0789F-E584-436F-AAB3-79C2AC912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436256-C185-4792-B8C8-36596A83A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8" r="3873"/>
          <a:stretch/>
        </p:blipFill>
        <p:spPr>
          <a:xfrm rot="16200000">
            <a:off x="-1509642" y="1490730"/>
            <a:ext cx="6876913" cy="38576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8702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16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013C0D-AA04-4B44-85C8-31CD32075941}"/>
              </a:ext>
            </a:extLst>
          </p:cNvPr>
          <p:cNvSpPr/>
          <p:nvPr/>
        </p:nvSpPr>
        <p:spPr>
          <a:xfrm>
            <a:off x="0" y="2274838"/>
            <a:ext cx="11814464" cy="1107996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interface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4EC9B0"/>
                </a:solidFill>
                <a:latin typeface="Menlo" panose="020B0609030804020204" pitchFamily="49" charset="0"/>
              </a:rPr>
              <a:t>MigrateContract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{ 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migrateData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account,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uint256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amount)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external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978557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EDED930-9872-3C46-9888-62C80AD1C75A}"/>
              </a:ext>
            </a:extLst>
          </p:cNvPr>
          <p:cNvSpPr/>
          <p:nvPr/>
        </p:nvSpPr>
        <p:spPr>
          <a:xfrm>
            <a:off x="838200" y="199773"/>
            <a:ext cx="9556652" cy="6524863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 Types ----------*/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enum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Stage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{ Active, Stopped, Migrating }</a:t>
            </a: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 </a:t>
            </a:r>
            <a:r>
              <a:rPr lang="en-CA" sz="2200" dirty="0" err="1">
                <a:solidFill>
                  <a:srgbClr val="6A9955"/>
                </a:solidFill>
                <a:latin typeface="Menlo" panose="020B0609030804020204" pitchFamily="49" charset="0"/>
              </a:rPr>
              <a:t>Globals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----------*/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mapping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=&gt;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uint256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_balances;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Stage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stage;</a:t>
            </a:r>
          </a:p>
          <a:p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MigrateContract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private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newContract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 Modifiers ----------*/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modifier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whenLive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require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stage ==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Stage.Active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CA" sz="2200" dirty="0">
                <a:solidFill>
                  <a:srgbClr val="CE9178"/>
                </a:solidFill>
                <a:latin typeface="Menlo" panose="020B0609030804020204" pitchFamily="49" charset="0"/>
              </a:rPr>
              <a:t>        "Function not permitted when not </a:t>
            </a:r>
            <a:r>
              <a:rPr lang="en-CA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Status.Active</a:t>
            </a:r>
            <a:r>
              <a:rPr lang="en-CA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_;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17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148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9DC070-FF51-CA4D-825E-8F2F45299219}"/>
              </a:ext>
            </a:extLst>
          </p:cNvPr>
          <p:cNvSpPr/>
          <p:nvPr/>
        </p:nvSpPr>
        <p:spPr>
          <a:xfrm>
            <a:off x="0" y="3075"/>
            <a:ext cx="12191999" cy="6863417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 Owner Methods ----------*/</a:t>
            </a:r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retireContract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public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whenLive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onlyOwner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stage =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Stage.Stopped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initMigrate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MigrateContract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newContract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public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onlyOwner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require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stage ==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Stage.Stopped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CA" sz="2200" dirty="0">
                <a:solidFill>
                  <a:srgbClr val="CE9178"/>
                </a:solidFill>
                <a:latin typeface="Menlo" panose="020B0609030804020204" pitchFamily="49" charset="0"/>
              </a:rPr>
              <a:t>        "Stage must be set to Stopped before initializing migration."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stage =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Stage.Migrating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newContract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newContract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18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850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19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6D6E890-3FB3-9849-ACB8-C8DBB95C0B6B}"/>
              </a:ext>
            </a:extLst>
          </p:cNvPr>
          <p:cNvSpPr/>
          <p:nvPr/>
        </p:nvSpPr>
        <p:spPr>
          <a:xfrm>
            <a:off x="406977" y="1686250"/>
            <a:ext cx="11378045" cy="3816429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migrateData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account)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public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require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stage ==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Stage.Migrating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CA" sz="2200" dirty="0">
                <a:solidFill>
                  <a:srgbClr val="CE9178"/>
                </a:solidFill>
                <a:latin typeface="Menlo" panose="020B0609030804020204" pitchFamily="49" charset="0"/>
              </a:rPr>
              <a:t>        "Stage must be set to Migrating before migrating data."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);</a:t>
            </a:r>
          </a:p>
          <a:p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    uint256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amountToMove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= _balances[account];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delete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_balances[account];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newContract.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migrateData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(account,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amountToMove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566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2</a:t>
            </a:fld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17E91C-8825-450A-9A10-931E6D8F4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389740-DF21-4D92-BD1D-991B8D6F1238}"/>
              </a:ext>
            </a:extLst>
          </p:cNvPr>
          <p:cNvSpPr txBox="1"/>
          <p:nvPr/>
        </p:nvSpPr>
        <p:spPr>
          <a:xfrm>
            <a:off x="4359964" y="1550312"/>
            <a:ext cx="72886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Who am I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12+ year research and software development background with companies such as Vision Critical,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LoyaltyOne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,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Blockable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, and Tag Innovation. 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Co-designed and developed George Brown College’s Blockchain Development Program. The first of its kind in Canada.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Numerous blockchain pilots and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mainnet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 deployments.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Speaker at industry events, including Deloitte’s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CryptoCamp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ea typeface="+mj-ea"/>
                <a:cs typeface="+mj-cs"/>
              </a:rPr>
              <a:t> &amp; Airline Information Events.</a:t>
            </a:r>
            <a:endParaRPr lang="en-CA" dirty="0"/>
          </a:p>
          <a:p>
            <a:endParaRPr lang="en-CA" dirty="0"/>
          </a:p>
        </p:txBody>
      </p:sp>
      <p:pic>
        <p:nvPicPr>
          <p:cNvPr id="5122" name="Picture 2" descr="https://lh6.googleusercontent.com/qxDRfAeiCJnDMyG_6pkJ1b38gyqRfocdeJakudpvwQCLU7Yqc5oXpWfoNIXWPdMmBwgJEFe-V6WdgQgj5qdnUV_LixjlUV8YPls9xV7h7pZbtCLUoKB_f-tWaV3YxCN4xLF1P3ejxtY">
            <a:extLst>
              <a:ext uri="{FF2B5EF4-FFF2-40B4-BE49-F238E27FC236}">
                <a16:creationId xmlns:a16="http://schemas.microsoft.com/office/drawing/2014/main" id="{CA050FF8-2541-1544-953B-553BE0DD4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95" y="897264"/>
            <a:ext cx="3590958" cy="5459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25701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20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B0789F-E584-436F-AAB3-79C2AC912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436256-C185-4792-B8C8-36596A83A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8" r="3873"/>
          <a:stretch/>
        </p:blipFill>
        <p:spPr>
          <a:xfrm rot="16200000">
            <a:off x="-1509642" y="1490730"/>
            <a:ext cx="6876913" cy="38576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B80872-000A-344D-A803-6D4589D26495}"/>
              </a:ext>
            </a:extLst>
          </p:cNvPr>
          <p:cNvSpPr txBox="1"/>
          <p:nvPr/>
        </p:nvSpPr>
        <p:spPr>
          <a:xfrm>
            <a:off x="4447308" y="1059357"/>
            <a:ext cx="656524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Scenario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We don’t know what we don’t know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Elegant upgrade is required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5264925-97D4-854A-887E-D0E1F86EB61D}"/>
              </a:ext>
            </a:extLst>
          </p:cNvPr>
          <p:cNvSpPr/>
          <p:nvPr/>
        </p:nvSpPr>
        <p:spPr>
          <a:xfrm>
            <a:off x="4615442" y="4086327"/>
            <a:ext cx="6902578" cy="2009434"/>
          </a:xfrm>
          <a:prstGeom prst="rect">
            <a:avLst/>
          </a:prstGeom>
          <a:ln w="57150">
            <a:solidFill>
              <a:schemeClr val="bg2">
                <a:lumMod val="75000"/>
              </a:schemeClr>
            </a:solidFill>
          </a:ln>
        </p:spPr>
        <p:txBody>
          <a:bodyPr wrap="square" lIns="360000" tIns="360000" rIns="360000" bIns="360000">
            <a:spAutoFit/>
          </a:bodyPr>
          <a:lstStyle/>
          <a:p>
            <a:pPr algn="ctr" fontAlgn="base"/>
            <a:r>
              <a:rPr lang="en-CA" sz="1400" dirty="0" err="1">
                <a:solidFill>
                  <a:srgbClr val="737373"/>
                </a:solidFill>
                <a:latin typeface="Roboto" panose="02000000000000000000" pitchFamily="2" charset="0"/>
              </a:rPr>
              <a:t>Consensys</a:t>
            </a:r>
            <a:r>
              <a:rPr lang="en-CA" sz="1400" dirty="0">
                <a:solidFill>
                  <a:srgbClr val="737373"/>
                </a:solidFill>
                <a:latin typeface="Roboto" panose="02000000000000000000" pitchFamily="2" charset="0"/>
              </a:rPr>
              <a:t> Curated: </a:t>
            </a:r>
            <a:r>
              <a:rPr lang="en-CA" sz="1400" u="sng" dirty="0">
                <a:solidFill>
                  <a:srgbClr val="4FC3F7"/>
                </a:solidFill>
                <a:latin typeface="Roboto" panose="02000000000000000000" pitchFamily="2" charset="0"/>
                <a:hlinkClick r:id="rId4"/>
              </a:rPr>
              <a:t>https://consensys.github.io/smart-contract-best-practices/known_attacks/</a:t>
            </a:r>
            <a:r>
              <a:rPr lang="en-CA" sz="1400" dirty="0">
                <a:solidFill>
                  <a:srgbClr val="737373"/>
                </a:solidFill>
                <a:latin typeface="Roboto" panose="02000000000000000000" pitchFamily="2" charset="0"/>
              </a:rPr>
              <a:t> </a:t>
            </a:r>
          </a:p>
          <a:p>
            <a:pPr algn="ctr" fontAlgn="base"/>
            <a:endParaRPr lang="en-CA" sz="1400" dirty="0">
              <a:solidFill>
                <a:srgbClr val="737373"/>
              </a:solidFill>
              <a:latin typeface="Roboto" panose="02000000000000000000" pitchFamily="2" charset="0"/>
            </a:endParaRPr>
          </a:p>
          <a:p>
            <a:pPr algn="ctr" fontAlgn="base">
              <a:spcAft>
                <a:spcPts val="1600"/>
              </a:spcAft>
            </a:pPr>
            <a:r>
              <a:rPr lang="en-CA" sz="1400" dirty="0" err="1">
                <a:solidFill>
                  <a:srgbClr val="737373"/>
                </a:solidFill>
                <a:latin typeface="Roboto" panose="02000000000000000000" pitchFamily="2" charset="0"/>
              </a:rPr>
              <a:t>Dasp</a:t>
            </a:r>
            <a:r>
              <a:rPr lang="en-CA" sz="1400" dirty="0">
                <a:solidFill>
                  <a:srgbClr val="737373"/>
                </a:solidFill>
                <a:latin typeface="Roboto" panose="02000000000000000000" pitchFamily="2" charset="0"/>
              </a:rPr>
              <a:t> top 10: </a:t>
            </a:r>
            <a:r>
              <a:rPr lang="en-CA" sz="1400" u="sng" dirty="0">
                <a:solidFill>
                  <a:srgbClr val="4FC3F7"/>
                </a:solidFill>
                <a:latin typeface="Roboto" panose="02000000000000000000" pitchFamily="2" charset="0"/>
                <a:hlinkClick r:id="rId5"/>
              </a:rPr>
              <a:t>https://dasp.co/</a:t>
            </a:r>
            <a:r>
              <a:rPr lang="en-CA" sz="1400" dirty="0">
                <a:solidFill>
                  <a:srgbClr val="737373"/>
                </a:solidFill>
                <a:latin typeface="Roboto" panose="02000000000000000000" pitchFamily="2" charset="0"/>
              </a:rPr>
              <a:t> </a:t>
            </a:r>
          </a:p>
          <a:p>
            <a:pPr algn="ctr" fontAlgn="base">
              <a:spcAft>
                <a:spcPts val="1600"/>
              </a:spcAft>
            </a:pPr>
            <a:r>
              <a:rPr lang="en-CA" sz="1400" dirty="0">
                <a:solidFill>
                  <a:srgbClr val="737373"/>
                </a:solidFill>
                <a:latin typeface="Roboto" panose="02000000000000000000" pitchFamily="2" charset="0"/>
              </a:rPr>
              <a:t>SCW Registry: </a:t>
            </a:r>
            <a:r>
              <a:rPr lang="en-CA" sz="1400" u="sng" dirty="0">
                <a:solidFill>
                  <a:srgbClr val="4FC3F7"/>
                </a:solidFill>
                <a:latin typeface="Roboto" panose="02000000000000000000" pitchFamily="2" charset="0"/>
                <a:hlinkClick r:id="rId6"/>
              </a:rPr>
              <a:t>https://smartcontractsecurity.github.io/SWC-registry/</a:t>
            </a:r>
            <a:r>
              <a:rPr lang="en-CA" sz="1400" dirty="0">
                <a:solidFill>
                  <a:srgbClr val="737373"/>
                </a:solidFill>
                <a:latin typeface="Roboto" panose="02000000000000000000" pitchFamily="2" charset="0"/>
              </a:rPr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20306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21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BA8F12-AA8B-404F-8AD8-7ED529A10D70}"/>
              </a:ext>
            </a:extLst>
          </p:cNvPr>
          <p:cNvSpPr txBox="1"/>
          <p:nvPr/>
        </p:nvSpPr>
        <p:spPr>
          <a:xfrm>
            <a:off x="838200" y="1059357"/>
            <a:ext cx="10174356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</a:t>
            </a:r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 vs </a:t>
            </a:r>
            <a:r>
              <a:rPr lang="en-CA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delegatecall</a:t>
            </a: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“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- Execute code of another contract</a:t>
            </a:r>
          </a:p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delegatecall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 - Execute code of another contract, but with the state(storage) of the calling contract.”</a:t>
            </a:r>
          </a:p>
          <a:p>
            <a:b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</a:b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Source: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  <a:hlinkClick r:id="rId3"/>
              </a:rPr>
              <a:t>https://zupzup.org/smart-contract-interaction/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776851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22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6B312D3-50E3-5648-8291-8CFC462A6B79}"/>
              </a:ext>
            </a:extLst>
          </p:cNvPr>
          <p:cNvSpPr/>
          <p:nvPr/>
        </p:nvSpPr>
        <p:spPr>
          <a:xfrm>
            <a:off x="2209800" y="4499124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Old Contract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EF088C-602C-D844-9242-27F4F948AE01}"/>
              </a:ext>
            </a:extLst>
          </p:cNvPr>
          <p:cNvSpPr/>
          <p:nvPr/>
        </p:nvSpPr>
        <p:spPr>
          <a:xfrm>
            <a:off x="7904018" y="4499125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New Contract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26F29B-5DCF-644E-B5C6-293D24709FAF}"/>
              </a:ext>
            </a:extLst>
          </p:cNvPr>
          <p:cNvCxnSpPr>
            <a:stCxn id="3" idx="3"/>
            <a:endCxn id="8" idx="1"/>
          </p:cNvCxnSpPr>
          <p:nvPr/>
        </p:nvCxnSpPr>
        <p:spPr>
          <a:xfrm>
            <a:off x="4287982" y="5169338"/>
            <a:ext cx="3616036" cy="1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7627EF0-2C68-9745-9A94-C07054B014BA}"/>
              </a:ext>
            </a:extLst>
          </p:cNvPr>
          <p:cNvSpPr txBox="1"/>
          <p:nvPr/>
        </p:nvSpPr>
        <p:spPr>
          <a:xfrm>
            <a:off x="5078638" y="4757801"/>
            <a:ext cx="2034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CALL: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migrateData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A01ED6-6911-D54C-ADCB-B30ABB1F7B10}"/>
              </a:ext>
            </a:extLst>
          </p:cNvPr>
          <p:cNvSpPr txBox="1"/>
          <p:nvPr/>
        </p:nvSpPr>
        <p:spPr>
          <a:xfrm>
            <a:off x="838200" y="885074"/>
            <a:ext cx="1017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Locking Example external CALL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5C1224-64B6-5241-9F7A-D48C5E6A7DCB}"/>
              </a:ext>
            </a:extLst>
          </p:cNvPr>
          <p:cNvSpPr txBox="1"/>
          <p:nvPr/>
        </p:nvSpPr>
        <p:spPr>
          <a:xfrm>
            <a:off x="7782919" y="5989992"/>
            <a:ext cx="2320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Record migrated data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3530EB-FA8F-294E-8E8D-C3A47C77CC0A}"/>
              </a:ext>
            </a:extLst>
          </p:cNvPr>
          <p:cNvSpPr/>
          <p:nvPr/>
        </p:nvSpPr>
        <p:spPr>
          <a:xfrm>
            <a:off x="2209800" y="1705728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Main Contract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8263B21-4A82-114B-9475-258BCD20A013}"/>
              </a:ext>
            </a:extLst>
          </p:cNvPr>
          <p:cNvSpPr/>
          <p:nvPr/>
        </p:nvSpPr>
        <p:spPr>
          <a:xfrm>
            <a:off x="7904018" y="1705729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Logic Contract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C28711-159A-754D-B756-A97E1E5F363F}"/>
              </a:ext>
            </a:extLst>
          </p:cNvPr>
          <p:cNvCxnSpPr>
            <a:cxnSpLocks/>
          </p:cNvCxnSpPr>
          <p:nvPr/>
        </p:nvCxnSpPr>
        <p:spPr>
          <a:xfrm>
            <a:off x="4287982" y="2038317"/>
            <a:ext cx="3616036" cy="1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3712D75-3D01-3248-8CBE-41751EA58D21}"/>
              </a:ext>
            </a:extLst>
          </p:cNvPr>
          <p:cNvSpPr txBox="1"/>
          <p:nvPr/>
        </p:nvSpPr>
        <p:spPr>
          <a:xfrm>
            <a:off x="5078638" y="1654915"/>
            <a:ext cx="1941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CALL: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canTransfer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B057E0-4B8E-0945-AE4A-EBA5151B11C9}"/>
              </a:ext>
            </a:extLst>
          </p:cNvPr>
          <p:cNvCxnSpPr>
            <a:cxnSpLocks/>
          </p:cNvCxnSpPr>
          <p:nvPr/>
        </p:nvCxnSpPr>
        <p:spPr>
          <a:xfrm flipH="1" flipV="1">
            <a:off x="4287982" y="2643228"/>
            <a:ext cx="3616036" cy="1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C9C6CEC-C68E-EE4D-840E-2876D0F81744}"/>
              </a:ext>
            </a:extLst>
          </p:cNvPr>
          <p:cNvSpPr txBox="1"/>
          <p:nvPr/>
        </p:nvSpPr>
        <p:spPr>
          <a:xfrm>
            <a:off x="5169273" y="2290694"/>
            <a:ext cx="1512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returns (bool)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97F656-1DF2-DF43-B0B0-BCF8C114BA9A}"/>
              </a:ext>
            </a:extLst>
          </p:cNvPr>
          <p:cNvSpPr txBox="1"/>
          <p:nvPr/>
        </p:nvSpPr>
        <p:spPr>
          <a:xfrm>
            <a:off x="838200" y="3763909"/>
            <a:ext cx="1017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Migrate Example external CALL</a:t>
            </a:r>
          </a:p>
        </p:txBody>
      </p:sp>
    </p:spTree>
    <p:extLst>
      <p:ext uri="{BB962C8B-B14F-4D97-AF65-F5344CB8AC3E}">
        <p14:creationId xmlns:p14="http://schemas.microsoft.com/office/powerpoint/2010/main" val="883599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C1A2D35-E475-46CA-AD9F-A79517AD9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84711" cy="686462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D7D0B66-61F8-4107-A538-E6EDA11EF226}"/>
              </a:ext>
            </a:extLst>
          </p:cNvPr>
          <p:cNvSpPr/>
          <p:nvPr/>
        </p:nvSpPr>
        <p:spPr>
          <a:xfrm>
            <a:off x="2862470" y="1016929"/>
            <a:ext cx="6520069" cy="3896139"/>
          </a:xfrm>
          <a:prstGeom prst="roundRect">
            <a:avLst>
              <a:gd name="adj" fmla="val 74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0CB39-1740-4794-95E8-B37411962D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57410"/>
            <a:ext cx="12192000" cy="2387600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Caller </a:t>
            </a:r>
            <a:r>
              <a:rPr lang="en-CA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Callee</a:t>
            </a:r>
            <a:endParaRPr lang="en-CA" dirty="0">
              <a:solidFill>
                <a:schemeClr val="tx1">
                  <a:lumMod val="50000"/>
                  <a:lumOff val="50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C024A67-366F-466F-86DF-D068ADC0E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91313"/>
            <a:ext cx="9144000" cy="1655762"/>
          </a:xfrm>
        </p:spPr>
        <p:txBody>
          <a:bodyPr/>
          <a:lstStyle/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  <a:t>Separate Data and Logic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DA88EC-7904-4CC3-86FC-1A4264159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>
                <a:solidFill>
                  <a:schemeClr val="bg1"/>
                </a:solidFill>
              </a:rPr>
              <a:t>23</a:t>
            </a:fld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3905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24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A01ED6-6911-D54C-ADCB-B30ABB1F7B10}"/>
              </a:ext>
            </a:extLst>
          </p:cNvPr>
          <p:cNvSpPr txBox="1"/>
          <p:nvPr/>
        </p:nvSpPr>
        <p:spPr>
          <a:xfrm>
            <a:off x="838200" y="885074"/>
            <a:ext cx="1017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Caller </a:t>
            </a:r>
            <a:r>
              <a:rPr lang="en-CA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Callee</a:t>
            </a: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3530EB-FA8F-294E-8E8D-C3A47C77CC0A}"/>
              </a:ext>
            </a:extLst>
          </p:cNvPr>
          <p:cNvSpPr/>
          <p:nvPr/>
        </p:nvSpPr>
        <p:spPr>
          <a:xfrm>
            <a:off x="2209800" y="1705728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Callee</a:t>
            </a:r>
            <a:endParaRPr lang="en-US" sz="2200" dirty="0">
              <a:solidFill>
                <a:schemeClr val="bg2">
                  <a:lumMod val="50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8263B21-4A82-114B-9475-258BCD20A013}"/>
              </a:ext>
            </a:extLst>
          </p:cNvPr>
          <p:cNvSpPr/>
          <p:nvPr/>
        </p:nvSpPr>
        <p:spPr>
          <a:xfrm>
            <a:off x="7904018" y="1705729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Caller V1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C28711-159A-754D-B756-A97E1E5F363F}"/>
              </a:ext>
            </a:extLst>
          </p:cNvPr>
          <p:cNvCxnSpPr>
            <a:cxnSpLocks/>
          </p:cNvCxnSpPr>
          <p:nvPr/>
        </p:nvCxnSpPr>
        <p:spPr>
          <a:xfrm>
            <a:off x="4287982" y="2038317"/>
            <a:ext cx="3616036" cy="1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3712D75-3D01-3248-8CBE-41751EA58D21}"/>
              </a:ext>
            </a:extLst>
          </p:cNvPr>
          <p:cNvSpPr txBox="1"/>
          <p:nvPr/>
        </p:nvSpPr>
        <p:spPr>
          <a:xfrm>
            <a:off x="5078638" y="1654915"/>
            <a:ext cx="229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CALL: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readSomething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B057E0-4B8E-0945-AE4A-EBA5151B11C9}"/>
              </a:ext>
            </a:extLst>
          </p:cNvPr>
          <p:cNvCxnSpPr>
            <a:cxnSpLocks/>
          </p:cNvCxnSpPr>
          <p:nvPr/>
        </p:nvCxnSpPr>
        <p:spPr>
          <a:xfrm flipH="1" flipV="1">
            <a:off x="4287982" y="2643228"/>
            <a:ext cx="3616036" cy="1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C9C6CEC-C68E-EE4D-840E-2876D0F81744}"/>
              </a:ext>
            </a:extLst>
          </p:cNvPr>
          <p:cNvSpPr txBox="1"/>
          <p:nvPr/>
        </p:nvSpPr>
        <p:spPr>
          <a:xfrm>
            <a:off x="4999289" y="2273896"/>
            <a:ext cx="2458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returns (bytes memory)</a:t>
            </a:r>
          </a:p>
        </p:txBody>
      </p:sp>
    </p:spTree>
    <p:extLst>
      <p:ext uri="{BB962C8B-B14F-4D97-AF65-F5344CB8AC3E}">
        <p14:creationId xmlns:p14="http://schemas.microsoft.com/office/powerpoint/2010/main" val="3128152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25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A01ED6-6911-D54C-ADCB-B30ABB1F7B10}"/>
              </a:ext>
            </a:extLst>
          </p:cNvPr>
          <p:cNvSpPr txBox="1"/>
          <p:nvPr/>
        </p:nvSpPr>
        <p:spPr>
          <a:xfrm>
            <a:off x="838200" y="885074"/>
            <a:ext cx="1017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Caller </a:t>
            </a:r>
            <a:r>
              <a:rPr lang="en-CA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Callee</a:t>
            </a: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3530EB-FA8F-294E-8E8D-C3A47C77CC0A}"/>
              </a:ext>
            </a:extLst>
          </p:cNvPr>
          <p:cNvSpPr/>
          <p:nvPr/>
        </p:nvSpPr>
        <p:spPr>
          <a:xfrm>
            <a:off x="2209800" y="1705728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Callee</a:t>
            </a:r>
            <a:endParaRPr lang="en-US" sz="2200" dirty="0">
              <a:solidFill>
                <a:schemeClr val="bg2">
                  <a:lumMod val="50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8263B21-4A82-114B-9475-258BCD20A013}"/>
              </a:ext>
            </a:extLst>
          </p:cNvPr>
          <p:cNvSpPr/>
          <p:nvPr/>
        </p:nvSpPr>
        <p:spPr>
          <a:xfrm>
            <a:off x="7904018" y="1705729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Caller V1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C28711-159A-754D-B756-A97E1E5F363F}"/>
              </a:ext>
            </a:extLst>
          </p:cNvPr>
          <p:cNvCxnSpPr>
            <a:cxnSpLocks/>
          </p:cNvCxnSpPr>
          <p:nvPr/>
        </p:nvCxnSpPr>
        <p:spPr>
          <a:xfrm>
            <a:off x="4287982" y="2038317"/>
            <a:ext cx="3616036" cy="1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3712D75-3D01-3248-8CBE-41751EA58D21}"/>
              </a:ext>
            </a:extLst>
          </p:cNvPr>
          <p:cNvSpPr txBox="1"/>
          <p:nvPr/>
        </p:nvSpPr>
        <p:spPr>
          <a:xfrm>
            <a:off x="5078638" y="1654915"/>
            <a:ext cx="235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CALL: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writeSomething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B057E0-4B8E-0945-AE4A-EBA5151B11C9}"/>
              </a:ext>
            </a:extLst>
          </p:cNvPr>
          <p:cNvCxnSpPr>
            <a:cxnSpLocks/>
          </p:cNvCxnSpPr>
          <p:nvPr/>
        </p:nvCxnSpPr>
        <p:spPr>
          <a:xfrm flipH="1" flipV="1">
            <a:off x="4287982" y="2643228"/>
            <a:ext cx="3616036" cy="1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C9C6CEC-C68E-EE4D-840E-2876D0F81744}"/>
              </a:ext>
            </a:extLst>
          </p:cNvPr>
          <p:cNvSpPr txBox="1"/>
          <p:nvPr/>
        </p:nvSpPr>
        <p:spPr>
          <a:xfrm>
            <a:off x="4999289" y="2273896"/>
            <a:ext cx="1512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returns (bool)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5186BEC-DE1D-A640-999B-644265826197}"/>
              </a:ext>
            </a:extLst>
          </p:cNvPr>
          <p:cNvSpPr txBox="1"/>
          <p:nvPr/>
        </p:nvSpPr>
        <p:spPr>
          <a:xfrm>
            <a:off x="2512984" y="3097368"/>
            <a:ext cx="1471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Records data</a:t>
            </a:r>
          </a:p>
        </p:txBody>
      </p:sp>
    </p:spTree>
    <p:extLst>
      <p:ext uri="{BB962C8B-B14F-4D97-AF65-F5344CB8AC3E}">
        <p14:creationId xmlns:p14="http://schemas.microsoft.com/office/powerpoint/2010/main" val="267601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26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A01ED6-6911-D54C-ADCB-B30ABB1F7B10}"/>
              </a:ext>
            </a:extLst>
          </p:cNvPr>
          <p:cNvSpPr txBox="1"/>
          <p:nvPr/>
        </p:nvSpPr>
        <p:spPr>
          <a:xfrm>
            <a:off x="838200" y="885074"/>
            <a:ext cx="1017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Caller </a:t>
            </a:r>
            <a:r>
              <a:rPr lang="en-CA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Callee</a:t>
            </a: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3530EB-FA8F-294E-8E8D-C3A47C77CC0A}"/>
              </a:ext>
            </a:extLst>
          </p:cNvPr>
          <p:cNvSpPr/>
          <p:nvPr/>
        </p:nvSpPr>
        <p:spPr>
          <a:xfrm>
            <a:off x="2209800" y="1705728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Callee</a:t>
            </a:r>
            <a:endParaRPr lang="en-US" sz="2200" dirty="0">
              <a:solidFill>
                <a:schemeClr val="bg2">
                  <a:lumMod val="50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8263B21-4A82-114B-9475-258BCD20A013}"/>
              </a:ext>
            </a:extLst>
          </p:cNvPr>
          <p:cNvSpPr/>
          <p:nvPr/>
        </p:nvSpPr>
        <p:spPr>
          <a:xfrm>
            <a:off x="7904018" y="1705729"/>
            <a:ext cx="2078182" cy="1340427"/>
          </a:xfrm>
          <a:prstGeom prst="rect">
            <a:avLst/>
          </a:prstGeom>
          <a:noFill/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/>
                </a:solidFill>
                <a:latin typeface="Abadi" panose="020B0604020104020204" pitchFamily="34" charset="0"/>
              </a:rPr>
              <a:t>Caller V1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C28711-159A-754D-B756-A97E1E5F363F}"/>
              </a:ext>
            </a:extLst>
          </p:cNvPr>
          <p:cNvCxnSpPr>
            <a:cxnSpLocks/>
          </p:cNvCxnSpPr>
          <p:nvPr/>
        </p:nvCxnSpPr>
        <p:spPr>
          <a:xfrm>
            <a:off x="4287982" y="2038317"/>
            <a:ext cx="3616036" cy="1700421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3712D75-3D01-3248-8CBE-41751EA58D21}"/>
              </a:ext>
            </a:extLst>
          </p:cNvPr>
          <p:cNvSpPr txBox="1"/>
          <p:nvPr/>
        </p:nvSpPr>
        <p:spPr>
          <a:xfrm rot="1495491">
            <a:off x="5074536" y="2525289"/>
            <a:ext cx="229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CALL: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readSomething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B057E0-4B8E-0945-AE4A-EBA5151B11C9}"/>
              </a:ext>
            </a:extLst>
          </p:cNvPr>
          <p:cNvCxnSpPr>
            <a:cxnSpLocks/>
          </p:cNvCxnSpPr>
          <p:nvPr/>
        </p:nvCxnSpPr>
        <p:spPr>
          <a:xfrm flipH="1" flipV="1">
            <a:off x="4287982" y="2643229"/>
            <a:ext cx="3616036" cy="1788094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C9C6CEC-C68E-EE4D-840E-2876D0F81744}"/>
              </a:ext>
            </a:extLst>
          </p:cNvPr>
          <p:cNvSpPr txBox="1"/>
          <p:nvPr/>
        </p:nvSpPr>
        <p:spPr>
          <a:xfrm rot="1636881">
            <a:off x="4949142" y="3136092"/>
            <a:ext cx="2458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returns (bytes memory)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058BDA-8D4A-9D4D-A155-F75E2045E562}"/>
              </a:ext>
            </a:extLst>
          </p:cNvPr>
          <p:cNvSpPr/>
          <p:nvPr/>
        </p:nvSpPr>
        <p:spPr>
          <a:xfrm>
            <a:off x="7904018" y="3415488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Caller V2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0B957F-5540-984C-BB99-8DB21B515BF5}"/>
              </a:ext>
            </a:extLst>
          </p:cNvPr>
          <p:cNvCxnSpPr/>
          <p:nvPr/>
        </p:nvCxnSpPr>
        <p:spPr>
          <a:xfrm>
            <a:off x="7709095" y="1705728"/>
            <a:ext cx="2475914" cy="134042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87423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27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A01ED6-6911-D54C-ADCB-B30ABB1F7B10}"/>
              </a:ext>
            </a:extLst>
          </p:cNvPr>
          <p:cNvSpPr txBox="1"/>
          <p:nvPr/>
        </p:nvSpPr>
        <p:spPr>
          <a:xfrm>
            <a:off x="838200" y="885074"/>
            <a:ext cx="1017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Caller </a:t>
            </a:r>
            <a:r>
              <a:rPr lang="en-CA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Callee</a:t>
            </a:r>
            <a:endParaRPr lang="en-CA" sz="3200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3530EB-FA8F-294E-8E8D-C3A47C77CC0A}"/>
              </a:ext>
            </a:extLst>
          </p:cNvPr>
          <p:cNvSpPr/>
          <p:nvPr/>
        </p:nvSpPr>
        <p:spPr>
          <a:xfrm>
            <a:off x="2209800" y="1705728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Callee</a:t>
            </a:r>
            <a:endParaRPr lang="en-US" sz="2200" dirty="0">
              <a:solidFill>
                <a:schemeClr val="bg2">
                  <a:lumMod val="50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8263B21-4A82-114B-9475-258BCD20A013}"/>
              </a:ext>
            </a:extLst>
          </p:cNvPr>
          <p:cNvSpPr/>
          <p:nvPr/>
        </p:nvSpPr>
        <p:spPr>
          <a:xfrm>
            <a:off x="7904018" y="1705729"/>
            <a:ext cx="2078182" cy="1340427"/>
          </a:xfrm>
          <a:prstGeom prst="rect">
            <a:avLst/>
          </a:prstGeom>
          <a:noFill/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/>
                </a:solidFill>
                <a:latin typeface="Abadi" panose="020B0604020104020204" pitchFamily="34" charset="0"/>
              </a:rPr>
              <a:t>Caller V1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C28711-159A-754D-B756-A97E1E5F363F}"/>
              </a:ext>
            </a:extLst>
          </p:cNvPr>
          <p:cNvCxnSpPr>
            <a:cxnSpLocks/>
          </p:cNvCxnSpPr>
          <p:nvPr/>
        </p:nvCxnSpPr>
        <p:spPr>
          <a:xfrm>
            <a:off x="4287982" y="2038317"/>
            <a:ext cx="3616036" cy="3441663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3712D75-3D01-3248-8CBE-41751EA58D21}"/>
              </a:ext>
            </a:extLst>
          </p:cNvPr>
          <p:cNvSpPr txBox="1"/>
          <p:nvPr/>
        </p:nvSpPr>
        <p:spPr>
          <a:xfrm rot="2636614">
            <a:off x="5264735" y="3562290"/>
            <a:ext cx="229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CALL: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readSomething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B057E0-4B8E-0945-AE4A-EBA5151B11C9}"/>
              </a:ext>
            </a:extLst>
          </p:cNvPr>
          <p:cNvCxnSpPr>
            <a:cxnSpLocks/>
          </p:cNvCxnSpPr>
          <p:nvPr/>
        </p:nvCxnSpPr>
        <p:spPr>
          <a:xfrm flipH="1" flipV="1">
            <a:off x="4287982" y="2643229"/>
            <a:ext cx="3616036" cy="3441663"/>
          </a:xfrm>
          <a:prstGeom prst="straightConnector1">
            <a:avLst/>
          </a:prstGeom>
          <a:ln w="38100">
            <a:solidFill>
              <a:schemeClr val="bg2">
                <a:lumMod val="75000"/>
              </a:schemeClr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C9C6CEC-C68E-EE4D-840E-2876D0F81744}"/>
              </a:ext>
            </a:extLst>
          </p:cNvPr>
          <p:cNvSpPr txBox="1"/>
          <p:nvPr/>
        </p:nvSpPr>
        <p:spPr>
          <a:xfrm rot="2629287">
            <a:off x="4938748" y="3978073"/>
            <a:ext cx="2458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returns (bytes memory)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058BDA-8D4A-9D4D-A155-F75E2045E562}"/>
              </a:ext>
            </a:extLst>
          </p:cNvPr>
          <p:cNvSpPr/>
          <p:nvPr/>
        </p:nvSpPr>
        <p:spPr>
          <a:xfrm>
            <a:off x="7904018" y="3415488"/>
            <a:ext cx="2078182" cy="1340427"/>
          </a:xfrm>
          <a:prstGeom prst="rect">
            <a:avLst/>
          </a:prstGeom>
          <a:noFill/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/>
                </a:solidFill>
                <a:latin typeface="Abadi" panose="020B0604020104020204" pitchFamily="34" charset="0"/>
              </a:rPr>
              <a:t>Caller V2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0B957F-5540-984C-BB99-8DB21B515BF5}"/>
              </a:ext>
            </a:extLst>
          </p:cNvPr>
          <p:cNvCxnSpPr/>
          <p:nvPr/>
        </p:nvCxnSpPr>
        <p:spPr>
          <a:xfrm>
            <a:off x="7709095" y="1705728"/>
            <a:ext cx="2475914" cy="134042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E800952-C274-414C-9DAD-A296DA3D85C9}"/>
              </a:ext>
            </a:extLst>
          </p:cNvPr>
          <p:cNvSpPr/>
          <p:nvPr/>
        </p:nvSpPr>
        <p:spPr>
          <a:xfrm>
            <a:off x="7904018" y="5155001"/>
            <a:ext cx="2078182" cy="1340427"/>
          </a:xfrm>
          <a:prstGeom prst="rect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 panose="020B0604020104020204" pitchFamily="34" charset="0"/>
              </a:rPr>
              <a:t>Caller V3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63A94C-A5D7-154E-AE44-D31CDF5E9BBC}"/>
              </a:ext>
            </a:extLst>
          </p:cNvPr>
          <p:cNvCxnSpPr/>
          <p:nvPr/>
        </p:nvCxnSpPr>
        <p:spPr>
          <a:xfrm>
            <a:off x="7705152" y="3391391"/>
            <a:ext cx="2475914" cy="134042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68301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28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A4AD844-03F9-8044-92CA-B42D35F93BDB}"/>
              </a:ext>
            </a:extLst>
          </p:cNvPr>
          <p:cNvSpPr/>
          <p:nvPr/>
        </p:nvSpPr>
        <p:spPr>
          <a:xfrm>
            <a:off x="0" y="9916"/>
            <a:ext cx="12192000" cy="6863417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interface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4EC9B0"/>
                </a:solidFill>
                <a:latin typeface="Menlo" panose="020B0609030804020204" pitchFamily="49" charset="0"/>
              </a:rPr>
              <a:t>Callee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storeBytes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bytes32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key,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calldata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value)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external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    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getBytes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bytes32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key)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external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returns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memory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endParaRPr lang="en-CA" sz="2200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contract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Caller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Callee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callee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constructor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Callee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callee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callee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callee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storeBytes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bytes32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key,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memory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value)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    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callee.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storeBytes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(key, value);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getBytes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bytes32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key)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external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returns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memory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    return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callee.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getBytes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(key);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86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C1A2D35-E475-46CA-AD9F-A79517AD9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84711" cy="686462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D7D0B66-61F8-4107-A538-E6EDA11EF226}"/>
              </a:ext>
            </a:extLst>
          </p:cNvPr>
          <p:cNvSpPr/>
          <p:nvPr/>
        </p:nvSpPr>
        <p:spPr>
          <a:xfrm>
            <a:off x="2862470" y="1016929"/>
            <a:ext cx="6520069" cy="3896139"/>
          </a:xfrm>
          <a:prstGeom prst="roundRect">
            <a:avLst>
              <a:gd name="adj" fmla="val 74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0CB39-1740-4794-95E8-B37411962D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57410"/>
            <a:ext cx="12192000" cy="2387600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Proxy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C024A67-366F-466F-86DF-D068ADC0E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91313"/>
            <a:ext cx="9144000" cy="1655762"/>
          </a:xfrm>
        </p:spPr>
        <p:txBody>
          <a:bodyPr/>
          <a:lstStyle/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  <a:t>No change in address.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DA88EC-7904-4CC3-86FC-1A4264159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>
                <a:solidFill>
                  <a:schemeClr val="bg1"/>
                </a:solidFill>
              </a:rPr>
              <a:t>29</a:t>
            </a:fld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561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BD1782F-5F29-4E38-9144-4456CE6FAF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"/>
          </a:blip>
          <a:srcRect l="19383" r="14531" b="15263"/>
          <a:stretch/>
        </p:blipFill>
        <p:spPr>
          <a:xfrm rot="2485322">
            <a:off x="16262" y="-479242"/>
            <a:ext cx="6916172" cy="886813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028C17-A0FE-4CAE-9CAF-49ADC29C0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3</a:t>
            </a:fld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36FE38-B231-4D29-A81D-965AD4D044DA}"/>
              </a:ext>
            </a:extLst>
          </p:cNvPr>
          <p:cNvSpPr txBox="1"/>
          <p:nvPr/>
        </p:nvSpPr>
        <p:spPr>
          <a:xfrm>
            <a:off x="922425" y="1092972"/>
            <a:ext cx="106249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Four strategies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067947-D632-4CCB-9369-485BB116CBB9}"/>
              </a:ext>
            </a:extLst>
          </p:cNvPr>
          <p:cNvSpPr txBox="1"/>
          <p:nvPr/>
        </p:nvSpPr>
        <p:spPr>
          <a:xfrm>
            <a:off x="3129170" y="2342060"/>
            <a:ext cx="2882600" cy="289152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spcBef>
                <a:spcPts val="1600"/>
              </a:spcBef>
              <a:spcAft>
                <a:spcPts val="1200"/>
              </a:spcAft>
            </a:pPr>
            <a:r>
              <a:rPr lang="en-US" sz="2000" b="1" dirty="0">
                <a:solidFill>
                  <a:srgbClr val="410F51"/>
                </a:solidFill>
                <a:latin typeface="Abadi Extra Light" panose="020B0204020104020204" pitchFamily="34" charset="0"/>
              </a:rPr>
              <a:t>Start Over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Deploy new contract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Migrate data over</a:t>
            </a:r>
            <a:b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</a:br>
            <a:endParaRPr lang="en-CA" sz="2000" dirty="0">
              <a:solidFill>
                <a:schemeClr val="tx1">
                  <a:lumMod val="50000"/>
                  <a:lumOff val="50000"/>
                </a:schemeClr>
              </a:solidFill>
              <a:latin typeface="Abadi Extra Light" panose="020B02040201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E3FD21-6B34-4736-9578-5F223CA1470A}"/>
              </a:ext>
            </a:extLst>
          </p:cNvPr>
          <p:cNvSpPr/>
          <p:nvPr/>
        </p:nvSpPr>
        <p:spPr>
          <a:xfrm>
            <a:off x="135900" y="2340486"/>
            <a:ext cx="2883615" cy="289152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spcBef>
                <a:spcPts val="1600"/>
              </a:spcBef>
              <a:spcAft>
                <a:spcPts val="1200"/>
              </a:spcAft>
            </a:pPr>
            <a:r>
              <a:rPr lang="en-US" sz="2000" b="1" dirty="0">
                <a:solidFill>
                  <a:srgbClr val="410F51"/>
                </a:solidFill>
                <a:latin typeface="Abadi Extra Light" panose="020B0204020104020204" pitchFamily="34" charset="0"/>
              </a:rPr>
              <a:t>Data Fields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Lock in what you know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Toggle what you don’t</a:t>
            </a:r>
          </a:p>
          <a:p>
            <a:b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</a:br>
            <a:endParaRPr lang="en-CA" sz="2000" dirty="0">
              <a:solidFill>
                <a:schemeClr val="tx1">
                  <a:lumMod val="50000"/>
                  <a:lumOff val="50000"/>
                </a:schemeClr>
              </a:solidFill>
              <a:latin typeface="Abadi Extra Light" panose="020B02040201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FDE63D-3E69-46A6-9DCD-B1CA67440326}"/>
              </a:ext>
            </a:extLst>
          </p:cNvPr>
          <p:cNvSpPr txBox="1"/>
          <p:nvPr/>
        </p:nvSpPr>
        <p:spPr>
          <a:xfrm>
            <a:off x="9113680" y="2340486"/>
            <a:ext cx="2883615" cy="28931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spcBef>
                <a:spcPts val="1600"/>
              </a:spcBef>
              <a:spcAft>
                <a:spcPts val="1200"/>
              </a:spcAft>
            </a:pPr>
            <a:r>
              <a:rPr lang="en-CA" sz="2000" b="1" dirty="0">
                <a:solidFill>
                  <a:srgbClr val="410F51"/>
                </a:solidFill>
                <a:latin typeface="Abadi Extra Light" panose="020B0204020104020204" pitchFamily="34" charset="0"/>
              </a:rPr>
              <a:t>Keep Data &amp; Address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Keep data contract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Keep contract address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CA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Delegate calls to new logic contract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CA" sz="20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br>
              <a:rPr lang="en-CA" sz="2000" dirty="0"/>
            </a:br>
            <a:endParaRPr lang="en-CA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9AD532-BC59-4214-9108-F3FB44A2A3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1D852E-1176-0447-9217-71E920999B6B}"/>
              </a:ext>
            </a:extLst>
          </p:cNvPr>
          <p:cNvSpPr txBox="1"/>
          <p:nvPr/>
        </p:nvSpPr>
        <p:spPr>
          <a:xfrm>
            <a:off x="6121425" y="2340486"/>
            <a:ext cx="2882600" cy="289152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spcAft>
                <a:spcPts val="1200"/>
              </a:spcAft>
            </a:pPr>
            <a:r>
              <a:rPr lang="en-US" sz="2000" b="1" dirty="0">
                <a:solidFill>
                  <a:srgbClr val="410F51"/>
                </a:solidFill>
                <a:latin typeface="Abadi Extra Light" panose="020B0204020104020204" pitchFamily="34" charset="0"/>
              </a:rPr>
              <a:t>Keep Data, New Address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Keep data contract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Create new logic contract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Interact with data contract from logic contract</a:t>
            </a:r>
          </a:p>
          <a:p>
            <a:b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</a:br>
            <a:endParaRPr lang="en-CA" sz="2000" dirty="0">
              <a:solidFill>
                <a:schemeClr val="tx1">
                  <a:lumMod val="50000"/>
                  <a:lumOff val="50000"/>
                </a:schemeClr>
              </a:solidFill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7355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30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A01ED6-6911-D54C-ADCB-B30ABB1F7B10}"/>
              </a:ext>
            </a:extLst>
          </p:cNvPr>
          <p:cNvSpPr txBox="1"/>
          <p:nvPr/>
        </p:nvSpPr>
        <p:spPr>
          <a:xfrm>
            <a:off x="838200" y="885074"/>
            <a:ext cx="10174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Proxy Pattern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E979784-8DD4-324C-8D2A-E531A41ADA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758277"/>
            <a:ext cx="561724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37373"/>
                </a:solidFill>
                <a:effectLst/>
                <a:latin typeface="Roboto" panose="02000000000000000000" pitchFamily="2" charset="0"/>
              </a:rPr>
              <a:t>Source: </a:t>
            </a:r>
            <a:r>
              <a:rPr kumimoji="0" lang="en-US" altLang="en-US" sz="1800" b="0" i="0" u="sng" strike="noStrike" cap="none" normalizeH="0" baseline="0" dirty="0">
                <a:ln>
                  <a:noFill/>
                </a:ln>
                <a:solidFill>
                  <a:srgbClr val="4FC3F7"/>
                </a:solidFill>
                <a:effectLst/>
                <a:latin typeface="Roboto" panose="02000000000000000000" pitchFamily="2" charset="0"/>
                <a:hlinkClick r:id="rId3"/>
              </a:rPr>
              <a:t>https://blog.zeppelinos.org/proxy-patterns/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737373"/>
                </a:solidFill>
                <a:effectLst/>
                <a:latin typeface="Roboto" panose="02000000000000000000" pitchFamily="2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lh4.googleusercontent.com/hQ1Fni53ZgQLhXKEkAF8Vrooi1WCfIag1htKFFpQ5XX2KumqxgpuEjxuShUNMTKsXfnJpe8A6YciNNjOG7p44JwucGsmNVcUYMj-9WRIqcCImoESbJgsZGltL452uB8lzUHRhGzbLS4">
            <a:extLst>
              <a:ext uri="{FF2B5EF4-FFF2-40B4-BE49-F238E27FC236}">
                <a16:creationId xmlns:a16="http://schemas.microsoft.com/office/drawing/2014/main" id="{E618489C-177F-FD4E-B511-6BDA6A1FA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76" y="2633087"/>
            <a:ext cx="11943447" cy="132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1037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31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7BE439-BAC4-D440-8935-C3457CD43252}"/>
              </a:ext>
            </a:extLst>
          </p:cNvPr>
          <p:cNvSpPr/>
          <p:nvPr/>
        </p:nvSpPr>
        <p:spPr>
          <a:xfrm>
            <a:off x="-1" y="-11319"/>
            <a:ext cx="12309231" cy="6988894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noAutofit/>
          </a:bodyPr>
          <a:lstStyle/>
          <a:p>
            <a:r>
              <a:rPr lang="en-CA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_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logicContract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b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dirty="0">
                <a:solidFill>
                  <a:srgbClr val="DCDCAA"/>
                </a:solidFill>
                <a:latin typeface="Menlo" panose="020B0609030804020204" pitchFamily="49" charset="0"/>
              </a:rPr>
              <a:t>implementation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() </a:t>
            </a:r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private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view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dirty="0">
                <a:solidFill>
                  <a:srgbClr val="C586C0"/>
                </a:solidFill>
                <a:latin typeface="Menlo" panose="020B0609030804020204" pitchFamily="49" charset="0"/>
              </a:rPr>
              <a:t>returns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){</a:t>
            </a:r>
          </a:p>
          <a:p>
            <a:r>
              <a:rPr lang="en-CA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_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logicContract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dirty="0" err="1">
                <a:solidFill>
                  <a:srgbClr val="DCDCAA"/>
                </a:solidFill>
                <a:latin typeface="Menlo" panose="020B0609030804020204" pitchFamily="49" charset="0"/>
              </a:rPr>
              <a:t>setLogicContract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logicContract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onlyOwner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   _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logicContract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logicContract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dirty="0">
                <a:solidFill>
                  <a:srgbClr val="DCDCAA"/>
                </a:solidFill>
                <a:latin typeface="Menlo" panose="020B0609030804020204" pitchFamily="49" charset="0"/>
              </a:rPr>
              <a:t>function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() </a:t>
            </a:r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external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payable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CA" dirty="0">
                <a:solidFill>
                  <a:srgbClr val="4EC9B0"/>
                </a:solidFill>
                <a:latin typeface="Menlo" panose="020B0609030804020204" pitchFamily="49" charset="0"/>
              </a:rPr>
              <a:t>    address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_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impl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CA" dirty="0">
                <a:solidFill>
                  <a:srgbClr val="DCDCAA"/>
                </a:solidFill>
                <a:latin typeface="Menlo" panose="020B0609030804020204" pitchFamily="49" charset="0"/>
              </a:rPr>
              <a:t>implementation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();</a:t>
            </a:r>
          </a:p>
          <a:p>
            <a:r>
              <a:rPr lang="en-CA" dirty="0">
                <a:solidFill>
                  <a:srgbClr val="C586C0"/>
                </a:solidFill>
                <a:latin typeface="Menlo" panose="020B0609030804020204" pitchFamily="49" charset="0"/>
              </a:rPr>
              <a:t>    require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(_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impl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en-CA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), </a:t>
            </a:r>
            <a:r>
              <a:rPr lang="en-CA" dirty="0">
                <a:solidFill>
                  <a:srgbClr val="CE9178"/>
                </a:solidFill>
                <a:latin typeface="Menlo" panose="020B0609030804020204" pitchFamily="49" charset="0"/>
              </a:rPr>
              <a:t>"Logic contract cannot be address(0)"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b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dirty="0">
                <a:solidFill>
                  <a:srgbClr val="C586C0"/>
                </a:solidFill>
                <a:latin typeface="Menlo" panose="020B0609030804020204" pitchFamily="49" charset="0"/>
              </a:rPr>
              <a:t>assembly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        let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ptr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en-CA" dirty="0" err="1">
                <a:solidFill>
                  <a:srgbClr val="DCDCAA"/>
                </a:solidFill>
                <a:latin typeface="Menlo" panose="020B0609030804020204" pitchFamily="49" charset="0"/>
              </a:rPr>
              <a:t>mload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dirty="0">
                <a:solidFill>
                  <a:srgbClr val="B5CEA8"/>
                </a:solidFill>
                <a:latin typeface="Menlo" panose="020B0609030804020204" pitchFamily="49" charset="0"/>
              </a:rPr>
              <a:t>0x40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CA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CA" dirty="0" err="1">
                <a:solidFill>
                  <a:srgbClr val="DCDCAA"/>
                </a:solidFill>
                <a:latin typeface="Menlo" panose="020B0609030804020204" pitchFamily="49" charset="0"/>
              </a:rPr>
              <a:t>calldatacopy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ptr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CA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calldatasize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        let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result := </a:t>
            </a:r>
            <a:r>
              <a:rPr lang="en-CA" dirty="0" err="1">
                <a:solidFill>
                  <a:srgbClr val="DCDCAA"/>
                </a:solidFill>
                <a:latin typeface="Menlo" panose="020B0609030804020204" pitchFamily="49" charset="0"/>
              </a:rPr>
              <a:t>delegatecall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(gas, _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impl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ptr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calldatasize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CA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CA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CA" dirty="0">
                <a:solidFill>
                  <a:srgbClr val="569CD6"/>
                </a:solidFill>
                <a:latin typeface="Menlo" panose="020B0609030804020204" pitchFamily="49" charset="0"/>
              </a:rPr>
              <a:t>        let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size := 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returndatasize</a:t>
            </a:r>
            <a:endParaRPr lang="en-CA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dirty="0">
                <a:solidFill>
                  <a:srgbClr val="DCDCAA"/>
                </a:solidFill>
                <a:latin typeface="Menlo" panose="020B0609030804020204" pitchFamily="49" charset="0"/>
              </a:rPr>
              <a:t>        </a:t>
            </a:r>
            <a:r>
              <a:rPr lang="en-CA" dirty="0" err="1">
                <a:solidFill>
                  <a:srgbClr val="DCDCAA"/>
                </a:solidFill>
                <a:latin typeface="Menlo" panose="020B0609030804020204" pitchFamily="49" charset="0"/>
              </a:rPr>
              <a:t>returndatacopy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ptr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CA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size)</a:t>
            </a:r>
            <a:b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       switch result</a:t>
            </a:r>
          </a:p>
          <a:p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       case </a:t>
            </a:r>
            <a:r>
              <a:rPr lang="en-CA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{ </a:t>
            </a:r>
            <a:r>
              <a:rPr lang="en-CA" dirty="0">
                <a:solidFill>
                  <a:srgbClr val="C586C0"/>
                </a:solidFill>
                <a:latin typeface="Menlo" panose="020B0609030804020204" pitchFamily="49" charset="0"/>
              </a:rPr>
              <a:t>revert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ptr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size) }</a:t>
            </a:r>
          </a:p>
          <a:p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       default { </a:t>
            </a:r>
            <a:r>
              <a:rPr lang="en-CA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dirty="0" err="1">
                <a:solidFill>
                  <a:srgbClr val="D4D4D4"/>
                </a:solidFill>
                <a:latin typeface="Menlo" panose="020B0609030804020204" pitchFamily="49" charset="0"/>
              </a:rPr>
              <a:t>ptr</a:t>
            </a:r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, size) }</a:t>
            </a:r>
          </a:p>
          <a:p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r>
              <a:rPr lang="en-CA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193654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ABBA5E-0E25-44DA-B74A-516BB688E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32</a:t>
            </a:fld>
            <a:endParaRPr lang="en-CA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DBEF7A-7609-444B-ADD9-D046DC1590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20"/>
          <a:stretch/>
        </p:blipFill>
        <p:spPr>
          <a:xfrm>
            <a:off x="0" y="1"/>
            <a:ext cx="3863662" cy="685799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C541D9-1723-49B1-B158-79D427E880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74C69A-A25D-3648-8E32-7F091D832A77}"/>
              </a:ext>
            </a:extLst>
          </p:cNvPr>
          <p:cNvSpPr txBox="1"/>
          <p:nvPr/>
        </p:nvSpPr>
        <p:spPr>
          <a:xfrm>
            <a:off x="4674093" y="2444115"/>
            <a:ext cx="6679707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Storage Layout Matters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Logic contract writes to proxy contract and can accidentally overwrite its own location.</a:t>
            </a:r>
          </a:p>
        </p:txBody>
      </p:sp>
    </p:spTree>
    <p:extLst>
      <p:ext uri="{BB962C8B-B14F-4D97-AF65-F5344CB8AC3E}">
        <p14:creationId xmlns:p14="http://schemas.microsoft.com/office/powerpoint/2010/main" val="22197714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33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63C8ED-A429-D64B-97E9-F26F11482CD5}"/>
              </a:ext>
            </a:extLst>
          </p:cNvPr>
          <p:cNvSpPr txBox="1"/>
          <p:nvPr/>
        </p:nvSpPr>
        <p:spPr>
          <a:xfrm>
            <a:off x="838200" y="1059357"/>
            <a:ext cx="37338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Trustlessness</a:t>
            </a:r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 went out the window 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Whoever can upgrade can introduce malicious code.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1C4014-BDA9-2841-A885-A2E8512C7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7450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images.homedepot-static.com/productImages/e7d16171-c9d8-4940-ace0-55b5ac2dd552/svn/white-feit-electric-colored-light-bulbs-a19-tb-led-64_1000.jpg">
            <a:extLst>
              <a:ext uri="{FF2B5EF4-FFF2-40B4-BE49-F238E27FC236}">
                <a16:creationId xmlns:a16="http://schemas.microsoft.com/office/drawing/2014/main" id="{B004C0B8-2B07-49B3-B8C7-6D30BEFC23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9F8E4"/>
              </a:clrFrom>
              <a:clrTo>
                <a:srgbClr val="F9F8E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03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312" r="21103" b="12203"/>
          <a:stretch/>
        </p:blipFill>
        <p:spPr bwMode="auto">
          <a:xfrm>
            <a:off x="0" y="-228599"/>
            <a:ext cx="2743200" cy="7086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34</a:t>
            </a:fld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389740-DF21-4D92-BD1D-991B8D6F1238}"/>
              </a:ext>
            </a:extLst>
          </p:cNvPr>
          <p:cNvSpPr txBox="1"/>
          <p:nvPr/>
        </p:nvSpPr>
        <p:spPr>
          <a:xfrm>
            <a:off x="3469324" y="2080399"/>
            <a:ext cx="805801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Repo: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  <a:hlinkClick r:id="rId4"/>
              </a:rPr>
              <a:t>https://github.com/NoahMarconi/upgradeStrategies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 </a:t>
            </a:r>
            <a:endParaRPr lang="en-CA" dirty="0">
              <a:solidFill>
                <a:schemeClr val="tx1">
                  <a:lumMod val="50000"/>
                  <a:lumOff val="50000"/>
                </a:schemeClr>
              </a:solidFill>
              <a:latin typeface="Abadi Extra Light" panose="020B0204020104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Abadi Extra Light" panose="020B0204020104020204" pitchFamily="34" charset="0"/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Abadi Extra Light" panose="020B0204020104020204" pitchFamily="34" charset="0"/>
            </a:endParaRPr>
          </a:p>
          <a:p>
            <a:pPr algn="ctr"/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  <a:t>CAUTION: </a:t>
            </a:r>
          </a:p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  <a:t>Examples meant to communicate concepts </a:t>
            </a:r>
          </a:p>
          <a:p>
            <a:pPr algn="ctr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  <a:t>and are not appropriate for production use.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</a:br>
            <a:endParaRPr lang="en-CA" dirty="0">
              <a:solidFill>
                <a:schemeClr val="tx1">
                  <a:lumMod val="50000"/>
                  <a:lumOff val="50000"/>
                </a:schemeClr>
              </a:solidFill>
              <a:latin typeface="Abadi Extra Light" panose="020B0204020104020204" pitchFamily="34" charset="0"/>
            </a:endParaRPr>
          </a:p>
          <a:p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681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619D15-39C8-4A01-B1AB-D7AF93C56D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5" t="296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A328D-B248-45F1-BA11-2C37DC5A8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35</a:t>
            </a:fld>
            <a:endParaRPr lang="en-CA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59E3A1-4140-4689-8748-28E7F502AB53}"/>
              </a:ext>
            </a:extLst>
          </p:cNvPr>
          <p:cNvSpPr txBox="1">
            <a:spLocks/>
          </p:cNvSpPr>
          <p:nvPr/>
        </p:nvSpPr>
        <p:spPr>
          <a:xfrm>
            <a:off x="0" y="221214"/>
            <a:ext cx="12192000" cy="2387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CA" sz="2800" dirty="0">
              <a:solidFill>
                <a:schemeClr val="bg1"/>
              </a:solidFill>
              <a:latin typeface="Abadi Extra Light" panose="020B0604020202020204" pitchFamily="34" charset="0"/>
              <a:ea typeface="+mn-ea"/>
              <a:cs typeface="+mn-cs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14152A8-FE4D-4A53-8669-C48F9DC9761A}"/>
              </a:ext>
            </a:extLst>
          </p:cNvPr>
          <p:cNvSpPr txBox="1">
            <a:spLocks/>
          </p:cNvSpPr>
          <p:nvPr/>
        </p:nvSpPr>
        <p:spPr>
          <a:xfrm>
            <a:off x="0" y="845883"/>
            <a:ext cx="12192000" cy="165576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>
                <a:solidFill>
                  <a:srgbClr val="410F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 Extra Light" panose="020B0604020202020204" pitchFamily="34" charset="0"/>
              </a:rPr>
              <a:t>Thank</a:t>
            </a:r>
            <a:r>
              <a:rPr lang="en-US" sz="4000" b="1" dirty="0">
                <a:solidFill>
                  <a:srgbClr val="410F51"/>
                </a:solidFill>
                <a:latin typeface="Abadi Extra Light" panose="020B0604020202020204" pitchFamily="34" charset="0"/>
              </a:rPr>
              <a:t> You </a:t>
            </a:r>
            <a:br>
              <a:rPr lang="en-US" sz="4000" b="1" dirty="0">
                <a:solidFill>
                  <a:srgbClr val="410F51"/>
                </a:solidFill>
                <a:latin typeface="Abadi Extra Light" panose="020B0604020202020204" pitchFamily="34" charset="0"/>
              </a:rPr>
            </a:br>
            <a:r>
              <a:rPr lang="en-US" sz="4000" b="1" dirty="0">
                <a:solidFill>
                  <a:srgbClr val="410F51"/>
                </a:solidFill>
                <a:latin typeface="Abadi Extra Light" panose="020B0604020202020204" pitchFamily="34" charset="0"/>
              </a:rPr>
              <a:t>for your time today</a:t>
            </a:r>
          </a:p>
          <a:p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78B04D8-A955-4835-BBC8-1EDDB76B41E1}"/>
              </a:ext>
            </a:extLst>
          </p:cNvPr>
          <p:cNvSpPr/>
          <p:nvPr/>
        </p:nvSpPr>
        <p:spPr>
          <a:xfrm>
            <a:off x="3564839" y="2816085"/>
            <a:ext cx="2239618" cy="2093843"/>
          </a:xfrm>
          <a:prstGeom prst="roundRect">
            <a:avLst>
              <a:gd name="adj" fmla="val 11604"/>
            </a:avLst>
          </a:prstGeom>
          <a:solidFill>
            <a:schemeClr val="bg1"/>
          </a:solidFill>
          <a:ln w="28575">
            <a:solidFill>
              <a:srgbClr val="431A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\\\\\\\\\</a:t>
            </a:r>
            <a:endParaRPr lang="en-CA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178778A-3D95-44D8-A38B-F2402BA23495}"/>
              </a:ext>
            </a:extLst>
          </p:cNvPr>
          <p:cNvSpPr/>
          <p:nvPr/>
        </p:nvSpPr>
        <p:spPr>
          <a:xfrm>
            <a:off x="6433929" y="2816085"/>
            <a:ext cx="2239618" cy="2093843"/>
          </a:xfrm>
          <a:prstGeom prst="roundRect">
            <a:avLst>
              <a:gd name="adj" fmla="val 10971"/>
            </a:avLst>
          </a:prstGeom>
          <a:solidFill>
            <a:schemeClr val="bg1"/>
          </a:solidFill>
          <a:ln w="28575">
            <a:solidFill>
              <a:srgbClr val="431A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F48916-87E7-4834-BD58-6897D215E1BB}"/>
              </a:ext>
            </a:extLst>
          </p:cNvPr>
          <p:cNvSpPr txBox="1"/>
          <p:nvPr/>
        </p:nvSpPr>
        <p:spPr>
          <a:xfrm>
            <a:off x="3564839" y="3427778"/>
            <a:ext cx="2239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Morgan Kelly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647.402.1640</a:t>
            </a:r>
          </a:p>
          <a:p>
            <a:pPr algn="ctr"/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morgan@taginnovation.io</a:t>
            </a:r>
            <a:endParaRPr lang="en-CA" sz="1600" dirty="0">
              <a:solidFill>
                <a:schemeClr val="tx1">
                  <a:lumMod val="65000"/>
                  <a:lumOff val="35000"/>
                </a:schemeClr>
              </a:solidFill>
              <a:latin typeface="Abadi Extra Light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94A874-8F1E-44E1-92CF-C4AC4EB919EB}"/>
              </a:ext>
            </a:extLst>
          </p:cNvPr>
          <p:cNvSpPr txBox="1"/>
          <p:nvPr/>
        </p:nvSpPr>
        <p:spPr>
          <a:xfrm>
            <a:off x="6433929" y="3467704"/>
            <a:ext cx="22396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Noah Marconi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647.669.5538</a:t>
            </a:r>
          </a:p>
          <a:p>
            <a:pPr algn="ctr"/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noah@taginnovation.io</a:t>
            </a:r>
            <a:endParaRPr lang="en-CA" sz="1600" dirty="0">
              <a:solidFill>
                <a:schemeClr val="tx1">
                  <a:lumMod val="65000"/>
                  <a:lumOff val="35000"/>
                </a:schemeClr>
              </a:solidFill>
              <a:latin typeface="Abadi Extra Light" panose="020B0604020202020204" pitchFamily="34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4E1705C6-C00A-4629-9D13-19205D5838CC}"/>
              </a:ext>
            </a:extLst>
          </p:cNvPr>
          <p:cNvSpPr txBox="1">
            <a:spLocks/>
          </p:cNvSpPr>
          <p:nvPr/>
        </p:nvSpPr>
        <p:spPr>
          <a:xfrm>
            <a:off x="-38100" y="826833"/>
            <a:ext cx="12192000" cy="165576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 Extra Light" panose="020B0604020202020204" pitchFamily="34" charset="0"/>
              </a:rPr>
              <a:t>Thank</a:t>
            </a:r>
            <a:r>
              <a:rPr lang="en-US" sz="4000" b="1" dirty="0">
                <a:solidFill>
                  <a:schemeClr val="bg1"/>
                </a:solidFill>
                <a:latin typeface="Abadi Extra Light" panose="020B0604020202020204" pitchFamily="34" charset="0"/>
              </a:rPr>
              <a:t> You </a:t>
            </a:r>
            <a:br>
              <a:rPr lang="en-US" sz="4000" b="1" dirty="0">
                <a:solidFill>
                  <a:schemeClr val="bg1"/>
                </a:solidFill>
                <a:latin typeface="Abadi Extra Light" panose="020B0604020202020204" pitchFamily="34" charset="0"/>
              </a:rPr>
            </a:br>
            <a:r>
              <a:rPr lang="en-US" sz="4000" b="1" dirty="0">
                <a:solidFill>
                  <a:schemeClr val="bg1"/>
                </a:solidFill>
                <a:latin typeface="Abadi Extra Light" panose="020B0604020202020204" pitchFamily="34" charset="0"/>
              </a:rPr>
              <a:t>for your time today</a:t>
            </a:r>
          </a:p>
          <a:p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6FA9D5D-58D2-4E87-B5EE-BF3E9D007A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889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46B3F1-51E2-43E0-B3A4-7A9D1DA7DF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49"/>
          <a:stretch/>
        </p:blipFill>
        <p:spPr>
          <a:xfrm flipH="1">
            <a:off x="-13650" y="13647"/>
            <a:ext cx="12228393" cy="687847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90C4244-C395-4F70-A636-BC46FE99446F}"/>
              </a:ext>
            </a:extLst>
          </p:cNvPr>
          <p:cNvSpPr/>
          <p:nvPr/>
        </p:nvSpPr>
        <p:spPr>
          <a:xfrm>
            <a:off x="-13650" y="0"/>
            <a:ext cx="12228393" cy="6892119"/>
          </a:xfrm>
          <a:prstGeom prst="rect">
            <a:avLst/>
          </a:prstGeom>
          <a:solidFill>
            <a:srgbClr val="310B3D">
              <a:alpha val="4196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B1099F-5AD6-4EA7-8D05-6340485EDD4E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0" dirty="0">
                <a:effectLst/>
              </a:rPr>
              <a:t> 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1AE7A3-2E64-4731-B514-13F9BDA9C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36</a:t>
            </a:fld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7D23DC-32E4-4B56-833D-1D6DBB0090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100" y="5265615"/>
            <a:ext cx="1442505" cy="13739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0147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C1A2D35-E475-46CA-AD9F-A79517AD9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84711" cy="686462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D7D0B66-61F8-4107-A538-E6EDA11EF226}"/>
              </a:ext>
            </a:extLst>
          </p:cNvPr>
          <p:cNvSpPr/>
          <p:nvPr/>
        </p:nvSpPr>
        <p:spPr>
          <a:xfrm>
            <a:off x="2862470" y="1016929"/>
            <a:ext cx="6520069" cy="3896139"/>
          </a:xfrm>
          <a:prstGeom prst="roundRect">
            <a:avLst>
              <a:gd name="adj" fmla="val 7484"/>
            </a:avLst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0CB39-1740-4794-95E8-B37411962D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57410"/>
            <a:ext cx="12192000" cy="2387600"/>
          </a:xfrm>
        </p:spPr>
        <p:txBody>
          <a:bodyPr anchor="ctr">
            <a:normAutofit/>
          </a:bodyPr>
          <a:lstStyle/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  <a:latin typeface="Abadi" panose="020B0604020104020204" pitchFamily="34" charset="0"/>
              </a:rPr>
              <a:t>Data Fields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C024A67-366F-466F-86DF-D068ADC0E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91313"/>
            <a:ext cx="9144000" cy="1655762"/>
          </a:xfrm>
        </p:spPr>
        <p:txBody>
          <a:bodyPr/>
          <a:lstStyle/>
          <a:p>
            <a:r>
              <a:rPr lang="en-CA" dirty="0">
                <a:solidFill>
                  <a:schemeClr val="tx1">
                    <a:lumMod val="50000"/>
                    <a:lumOff val="50000"/>
                  </a:schemeClr>
                </a:solidFill>
                <a:latin typeface="Abadi Extra Light" panose="020B0204020104020204" pitchFamily="34" charset="0"/>
              </a:rPr>
              <a:t>Vary your variables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DA88EC-7904-4CC3-86FC-1A4264159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>
                <a:solidFill>
                  <a:schemeClr val="bg1"/>
                </a:solidFill>
              </a:rPr>
              <a:t>4</a:t>
            </a:fld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032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C4A8C38-309E-5E4F-AE2F-80F0B0FC6C4E}"/>
              </a:ext>
            </a:extLst>
          </p:cNvPr>
          <p:cNvSpPr txBox="1"/>
          <p:nvPr/>
        </p:nvSpPr>
        <p:spPr>
          <a:xfrm>
            <a:off x="4447306" y="1059357"/>
            <a:ext cx="6565250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Scenario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Crowdsale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 contract commissioned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Requires audit ASAP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Client’s </a:t>
            </a:r>
            <a:r>
              <a:rPr lang="en-CA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multisig</a:t>
            </a:r>
            <a:r>
              <a:rPr lang="en-CA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 address is…unknown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5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B0789F-E584-436F-AAB3-79C2AC912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436256-C185-4792-B8C8-36596A83A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8" r="3873"/>
          <a:stretch/>
        </p:blipFill>
        <p:spPr>
          <a:xfrm rot="16200000">
            <a:off x="-1509642" y="1490730"/>
            <a:ext cx="6876913" cy="38576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8851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6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386BB7-0879-E847-A934-090E6DEBD88C}"/>
              </a:ext>
            </a:extLst>
          </p:cNvPr>
          <p:cNvSpPr/>
          <p:nvPr/>
        </p:nvSpPr>
        <p:spPr>
          <a:xfrm>
            <a:off x="301334" y="764918"/>
            <a:ext cx="10536702" cy="1785104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/*----------- Global Address Variables -----------*/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// Recipient of the ETH funds collected.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multiSigSet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false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3AEFBF-4DA0-6B4F-A134-9E982CED13F1}"/>
              </a:ext>
            </a:extLst>
          </p:cNvPr>
          <p:cNvSpPr/>
          <p:nvPr/>
        </p:nvSpPr>
        <p:spPr>
          <a:xfrm>
            <a:off x="301334" y="2722483"/>
            <a:ext cx="10536702" cy="3816429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/*----------- Modifiers -----------*/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/**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@dev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Ensures </a:t>
            </a:r>
            <a:r>
              <a:rPr lang="en-CA" sz="2200" dirty="0" err="1">
                <a:solidFill>
                  <a:srgbClr val="6A9955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beneficiary address is set.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modifier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multiSigIsSet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require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multiSigSet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_;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878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7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E7F1BBF-7C07-EA44-B3BF-6B79701E238A}"/>
              </a:ext>
            </a:extLst>
          </p:cNvPr>
          <p:cNvSpPr/>
          <p:nvPr/>
        </p:nvSpPr>
        <p:spPr>
          <a:xfrm>
            <a:off x="0" y="1217756"/>
            <a:ext cx="12191999" cy="5170646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/*----------- Owner: Variable Setters -----------*/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/**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@dev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Allows owner to set the </a:t>
            </a:r>
            <a:r>
              <a:rPr lang="en-CA" sz="2200" dirty="0" err="1">
                <a:solidFill>
                  <a:srgbClr val="6A9955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(i.e. beneficiary) address.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 To maintain </a:t>
            </a:r>
            <a:r>
              <a:rPr lang="en-CA" sz="2200" dirty="0" err="1">
                <a:solidFill>
                  <a:srgbClr val="6A9955"/>
                </a:solidFill>
                <a:latin typeface="Menlo" panose="020B0609030804020204" pitchFamily="49" charset="0"/>
              </a:rPr>
              <a:t>trustlessness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, the address can only be set one time.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@param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en-CA" sz="22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en-CA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The </a:t>
            </a:r>
            <a:r>
              <a:rPr lang="en-CA" sz="2200" dirty="0" err="1">
                <a:solidFill>
                  <a:srgbClr val="6A9955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address to receive sale proceeds.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setMultiSig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onlyOwner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require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(!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multiSigSet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require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));</a:t>
            </a:r>
          </a:p>
          <a:p>
            <a:r>
              <a:rPr lang="en-CA" sz="2200" dirty="0">
                <a:solidFill>
                  <a:srgbClr val="C586C0"/>
                </a:solidFill>
                <a:latin typeface="Menlo" panose="020B0609030804020204" pitchFamily="49" charset="0"/>
              </a:rPr>
              <a:t>    require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en-CA" sz="2200" dirty="0">
                <a:solidFill>
                  <a:srgbClr val="4EC9B0"/>
                </a:solidFill>
                <a:latin typeface="Menlo" panose="020B0609030804020204" pitchFamily="49" charset="0"/>
              </a:rPr>
              <a:t>address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this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));</a:t>
            </a: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multiSigSet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true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= _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213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/>
              <a:pPr/>
              <a:t>8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C5287A-9A52-45D9-B785-C030AE113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54EB22-B29A-7247-B360-19F7A342E627}"/>
              </a:ext>
            </a:extLst>
          </p:cNvPr>
          <p:cNvSpPr/>
          <p:nvPr/>
        </p:nvSpPr>
        <p:spPr>
          <a:xfrm>
            <a:off x="337788" y="1859339"/>
            <a:ext cx="11016012" cy="2800767"/>
          </a:xfrm>
          <a:prstGeom prst="rect">
            <a:avLst/>
          </a:prstGeom>
          <a:solidFill>
            <a:srgbClr val="220200"/>
          </a:solidFill>
        </p:spPr>
        <p:txBody>
          <a:bodyPr wrap="square">
            <a:spAutoFit/>
          </a:bodyPr>
          <a:lstStyle/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/*----------- Internal Methods -----------*/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/**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@dev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Forwards funds collected to secure </a:t>
            </a:r>
            <a:r>
              <a:rPr lang="en-CA" sz="2200" dirty="0" err="1">
                <a:solidFill>
                  <a:srgbClr val="6A9955"/>
                </a:solidFill>
                <a:latin typeface="Menlo" panose="020B0609030804020204" pitchFamily="49" charset="0"/>
              </a:rPr>
              <a:t>multiSig</a:t>
            </a:r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wallet.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6A9955"/>
                </a:solidFill>
                <a:latin typeface="Menlo" panose="020B0609030804020204" pitchFamily="49" charset="0"/>
              </a:rPr>
              <a:t> */</a:t>
            </a:r>
            <a:endParaRPr lang="en-CA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forwardFunds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() </a:t>
            </a:r>
            <a:r>
              <a:rPr lang="en-CA" sz="2200" dirty="0">
                <a:solidFill>
                  <a:srgbClr val="569CD6"/>
                </a:solidFill>
                <a:latin typeface="Menlo" panose="020B0609030804020204" pitchFamily="49" charset="0"/>
              </a:rPr>
              <a:t>internal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multiSigIsSet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multiSig.</a:t>
            </a:r>
            <a:r>
              <a:rPr lang="en-CA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transfer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CA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msg</a:t>
            </a:r>
            <a:r>
              <a:rPr lang="en-CA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.value</a:t>
            </a:r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CA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CA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138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9B60EA3-D34F-7246-B457-B5B2A7516F79}"/>
              </a:ext>
            </a:extLst>
          </p:cNvPr>
          <p:cNvSpPr txBox="1"/>
          <p:nvPr/>
        </p:nvSpPr>
        <p:spPr>
          <a:xfrm>
            <a:off x="4447306" y="1059357"/>
            <a:ext cx="6565249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Scenario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  <a:ea typeface="+mj-ea"/>
              <a:cs typeface="+mj-cs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Token needs to be “issued” yesterday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Might be vesting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Extra Light" panose="020B0204020104020204" pitchFamily="34" charset="0"/>
              </a:rPr>
              <a:t>Vesting terms TBD</a:t>
            </a:r>
            <a:endParaRPr lang="en-CA" sz="2400" dirty="0">
              <a:solidFill>
                <a:schemeClr val="tx1">
                  <a:lumMod val="75000"/>
                  <a:lumOff val="25000"/>
                </a:schemeClr>
              </a:solidFill>
              <a:latin typeface="Abadi Extra Light" panose="020B0204020104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CFFD4-8951-4663-8B7C-B732ADB0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0EFC1-922C-4C4B-A87E-8F3DAE27EE48}" type="slidenum">
              <a:rPr lang="en-CA" smtClean="0"/>
              <a:t>9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B0789F-E584-436F-AAB3-79C2AC912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556" y="171588"/>
            <a:ext cx="907636" cy="8645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436256-C185-4792-B8C8-36596A83A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8" r="3873"/>
          <a:stretch/>
        </p:blipFill>
        <p:spPr>
          <a:xfrm rot="16200000">
            <a:off x="-1509642" y="1490730"/>
            <a:ext cx="6876913" cy="38576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5349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10072</TotalTime>
  <Words>685</Words>
  <Application>Microsoft Macintosh PowerPoint</Application>
  <PresentationFormat>Widescreen</PresentationFormat>
  <Paragraphs>339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Abadi</vt:lpstr>
      <vt:lpstr>Abadi Extra Light</vt:lpstr>
      <vt:lpstr>Arial</vt:lpstr>
      <vt:lpstr>Calibri</vt:lpstr>
      <vt:lpstr>Calibri Light</vt:lpstr>
      <vt:lpstr>Courier New</vt:lpstr>
      <vt:lpstr>Menlo</vt:lpstr>
      <vt:lpstr>Roboto</vt:lpstr>
      <vt:lpstr>Office Theme</vt:lpstr>
      <vt:lpstr>PowerPoint Presentation</vt:lpstr>
      <vt:lpstr>PowerPoint Presentation</vt:lpstr>
      <vt:lpstr>PowerPoint Presentation</vt:lpstr>
      <vt:lpstr>Data Fields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Start Over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Caller Callee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Message Gateways</dc:title>
  <dc:creator>Morgan Kelly</dc:creator>
  <cp:lastModifiedBy>Noah Marconi</cp:lastModifiedBy>
  <cp:revision>36</cp:revision>
  <cp:lastPrinted>2019-03-11T15:11:05Z</cp:lastPrinted>
  <dcterms:created xsi:type="dcterms:W3CDTF">2019-02-06T16:29:32Z</dcterms:created>
  <dcterms:modified xsi:type="dcterms:W3CDTF">2019-05-29T21:05:00Z</dcterms:modified>
</cp:coreProperties>
</file>

<file path=docProps/thumbnail.jpeg>
</file>